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7559675" cy="1069181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05"/>
    <p:restoredTop sz="94618"/>
  </p:normalViewPr>
  <p:slideViewPr>
    <p:cSldViewPr snapToGrid="0" snapToObjects="1">
      <p:cViewPr>
        <p:scale>
          <a:sx n="130" d="100"/>
          <a:sy n="130" d="100"/>
        </p:scale>
        <p:origin x="1992" y="144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E57C9-0213-2641-ABBD-75E5C4360F47}" type="datetimeFigureOut">
              <a:rPr lang="es-ES_tradnl" smtClean="0"/>
              <a:t>2/11/16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AB117-F261-814A-A0A9-914C908085E2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1551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E57C9-0213-2641-ABBD-75E5C4360F47}" type="datetimeFigureOut">
              <a:rPr lang="es-ES_tradnl" smtClean="0"/>
              <a:t>2/11/16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AB117-F261-814A-A0A9-914C908085E2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9703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E57C9-0213-2641-ABBD-75E5C4360F47}" type="datetimeFigureOut">
              <a:rPr lang="es-ES_tradnl" smtClean="0"/>
              <a:t>2/11/16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AB117-F261-814A-A0A9-914C908085E2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9444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E57C9-0213-2641-ABBD-75E5C4360F47}" type="datetimeFigureOut">
              <a:rPr lang="es-ES_tradnl" smtClean="0"/>
              <a:t>2/11/16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AB117-F261-814A-A0A9-914C908085E2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39456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E57C9-0213-2641-ABBD-75E5C4360F47}" type="datetimeFigureOut">
              <a:rPr lang="es-ES_tradnl" smtClean="0"/>
              <a:t>2/11/16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AB117-F261-814A-A0A9-914C908085E2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53150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E57C9-0213-2641-ABBD-75E5C4360F47}" type="datetimeFigureOut">
              <a:rPr lang="es-ES_tradnl" smtClean="0"/>
              <a:t>2/11/16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AB117-F261-814A-A0A9-914C908085E2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29148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E57C9-0213-2641-ABBD-75E5C4360F47}" type="datetimeFigureOut">
              <a:rPr lang="es-ES_tradnl" smtClean="0"/>
              <a:t>2/11/16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AB117-F261-814A-A0A9-914C908085E2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53006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E57C9-0213-2641-ABBD-75E5C4360F47}" type="datetimeFigureOut">
              <a:rPr lang="es-ES_tradnl" smtClean="0"/>
              <a:t>2/11/16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AB117-F261-814A-A0A9-914C908085E2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8074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E57C9-0213-2641-ABBD-75E5C4360F47}" type="datetimeFigureOut">
              <a:rPr lang="es-ES_tradnl" smtClean="0"/>
              <a:t>2/11/16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AB117-F261-814A-A0A9-914C908085E2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16248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E57C9-0213-2641-ABBD-75E5C4360F47}" type="datetimeFigureOut">
              <a:rPr lang="es-ES_tradnl" smtClean="0"/>
              <a:t>2/11/16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AB117-F261-814A-A0A9-914C908085E2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42836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s-ES_tradnl" smtClean="0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E57C9-0213-2641-ABBD-75E5C4360F47}" type="datetimeFigureOut">
              <a:rPr lang="es-ES_tradnl" smtClean="0"/>
              <a:t>2/11/16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AB117-F261-814A-A0A9-914C908085E2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51034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E57C9-0213-2641-ABBD-75E5C4360F47}" type="datetimeFigureOut">
              <a:rPr lang="es-ES_tradnl" smtClean="0"/>
              <a:t>2/11/16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AB117-F261-814A-A0A9-914C908085E2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64619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1174" cy="10681258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53568" y="2652744"/>
            <a:ext cx="1999488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es-ES_tradnl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Zumo natural del d</a:t>
            </a:r>
            <a:r>
              <a:rPr lang="es-ES" sz="1500" baseline="30000" dirty="0" err="1" smtClean="0">
                <a:latin typeface="Times New Roman" charset="0"/>
                <a:ea typeface="Times New Roman" charset="0"/>
                <a:cs typeface="Times New Roman" charset="0"/>
              </a:rPr>
              <a:t>ía</a:t>
            </a:r>
            <a:endParaRPr lang="es-ES" sz="1500" baseline="30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400"/>
              </a:lnSpc>
            </a:pPr>
            <a:endParaRPr lang="es-ES" sz="1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400"/>
              </a:lnSpc>
            </a:pPr>
            <a:r>
              <a:rPr lang="es-ES" sz="1500" i="1" baseline="30000" dirty="0" smtClean="0">
                <a:latin typeface="Times New Roman" charset="0"/>
                <a:ea typeface="Times New Roman" charset="0"/>
                <a:cs typeface="Times New Roman" charset="0"/>
              </a:rPr>
              <a:t>A escoger entre</a:t>
            </a:r>
          </a:p>
          <a:p>
            <a:pPr algn="ctr">
              <a:lnSpc>
                <a:spcPts val="1400"/>
              </a:lnSpc>
            </a:pPr>
            <a:endParaRPr lang="es-ES" sz="1500" i="1" baseline="30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400"/>
              </a:lnSpc>
            </a:pPr>
            <a:r>
              <a:rPr lang="es-ES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Manzana,</a:t>
            </a:r>
            <a:r>
              <a:rPr lang="es-ES" sz="15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s-ES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apio y piña</a:t>
            </a:r>
          </a:p>
          <a:p>
            <a:pPr algn="ctr">
              <a:lnSpc>
                <a:spcPts val="1400"/>
              </a:lnSpc>
            </a:pPr>
            <a:endParaRPr lang="es-ES" sz="1500" baseline="30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400"/>
              </a:lnSpc>
            </a:pPr>
            <a:r>
              <a:rPr lang="es-ES_tradnl" sz="1500" baseline="30000" dirty="0">
                <a:latin typeface="Times New Roman" charset="0"/>
                <a:ea typeface="Times New Roman" charset="0"/>
                <a:cs typeface="Times New Roman" charset="0"/>
              </a:rPr>
              <a:t>Z</a:t>
            </a:r>
            <a:r>
              <a:rPr lang="es-ES_tradnl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anahoria</a:t>
            </a:r>
            <a:r>
              <a:rPr lang="es-ES_tradnl" sz="1500" baseline="30000" dirty="0">
                <a:latin typeface="Times New Roman" charset="0"/>
                <a:ea typeface="Times New Roman" charset="0"/>
                <a:cs typeface="Times New Roman" charset="0"/>
              </a:rPr>
              <a:t>, manzana y jengibre </a:t>
            </a:r>
          </a:p>
          <a:p>
            <a:pPr algn="ctr">
              <a:lnSpc>
                <a:spcPts val="1400"/>
              </a:lnSpc>
            </a:pPr>
            <a:r>
              <a:rPr lang="es-ES_tradnl" sz="1500" baseline="30000" dirty="0">
                <a:latin typeface="Times New Roman" charset="0"/>
                <a:ea typeface="Times New Roman" charset="0"/>
                <a:cs typeface="Times New Roman" charset="0"/>
              </a:rPr>
              <a:t>o</a:t>
            </a:r>
          </a:p>
          <a:p>
            <a:pPr algn="ctr">
              <a:lnSpc>
                <a:spcPts val="1400"/>
              </a:lnSpc>
            </a:pPr>
            <a:r>
              <a:rPr lang="es-ES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Cóctel especial </a:t>
            </a:r>
            <a:r>
              <a:rPr lang="es-ES" sz="1500" baseline="30000" dirty="0" err="1" smtClean="0">
                <a:latin typeface="Times New Roman" charset="0"/>
                <a:ea typeface="Times New Roman" charset="0"/>
                <a:cs typeface="Times New Roman" charset="0"/>
              </a:rPr>
              <a:t>Witty´s</a:t>
            </a:r>
            <a:r>
              <a:rPr lang="es-ES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s-ES" sz="1500" baseline="30000" dirty="0" err="1" smtClean="0">
                <a:latin typeface="Times New Roman" charset="0"/>
                <a:ea typeface="Times New Roman" charset="0"/>
                <a:cs typeface="Times New Roman" charset="0"/>
              </a:rPr>
              <a:t>Brunch</a:t>
            </a:r>
            <a:endParaRPr lang="es-ES" sz="1500" baseline="30000" dirty="0" smtClean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65760" y="10367796"/>
            <a:ext cx="68519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800" dirty="0" smtClean="0">
                <a:latin typeface="Times New Roman" charset="0"/>
                <a:ea typeface="Times New Roman" charset="0"/>
                <a:cs typeface="Times New Roman" charset="0"/>
              </a:rPr>
              <a:t>THE WITTMORE      </a:t>
            </a:r>
            <a:r>
              <a:rPr lang="es-ES_tradnl" sz="800" dirty="0" err="1">
                <a:latin typeface="Times New Roman" charset="0"/>
                <a:ea typeface="Times New Roman" charset="0"/>
                <a:cs typeface="Times New Roman" charset="0"/>
              </a:rPr>
              <a:t>Carrer</a:t>
            </a:r>
            <a:r>
              <a:rPr lang="es-ES_tradnl" sz="800" dirty="0">
                <a:latin typeface="Times New Roman" charset="0"/>
                <a:ea typeface="Times New Roman" charset="0"/>
                <a:cs typeface="Times New Roman" charset="0"/>
              </a:rPr>
              <a:t> de </a:t>
            </a:r>
            <a:r>
              <a:rPr lang="es-ES_tradnl" sz="800" dirty="0" err="1">
                <a:latin typeface="Times New Roman" charset="0"/>
                <a:ea typeface="Times New Roman" charset="0"/>
                <a:cs typeface="Times New Roman" charset="0"/>
              </a:rPr>
              <a:t>Riudarenes</a:t>
            </a:r>
            <a:r>
              <a:rPr lang="es-ES_tradnl" sz="800" dirty="0">
                <a:latin typeface="Times New Roman" charset="0"/>
                <a:ea typeface="Times New Roman" charset="0"/>
                <a:cs typeface="Times New Roman" charset="0"/>
              </a:rPr>
              <a:t>, 7     08002 Barcelona     935 50 08 85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801193" y="8280452"/>
            <a:ext cx="1229194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b="1" dirty="0" smtClean="0">
                <a:latin typeface="Times New Roman" charset="0"/>
                <a:ea typeface="Times New Roman" charset="0"/>
                <a:cs typeface="Times New Roman" charset="0"/>
              </a:rPr>
              <a:t>WITTY’S</a:t>
            </a:r>
          </a:p>
          <a:p>
            <a:pPr algn="ctr"/>
            <a:r>
              <a:rPr lang="es-ES_tradnl" sz="1600" b="1" dirty="0" smtClean="0">
                <a:latin typeface="Times New Roman" charset="0"/>
                <a:ea typeface="Times New Roman" charset="0"/>
                <a:cs typeface="Times New Roman" charset="0"/>
              </a:rPr>
              <a:t>BRUNCH </a:t>
            </a:r>
            <a:endParaRPr lang="es-ES_tradnl" sz="1600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100"/>
              </a:lnSpc>
            </a:pPr>
            <a:endParaRPr lang="es-ES_tradnl" sz="14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100"/>
              </a:lnSpc>
            </a:pPr>
            <a:r>
              <a:rPr lang="es-ES_tradnl" sz="11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s-ES_tradnl" sz="1100" dirty="0" smtClean="0">
                <a:latin typeface="Times New Roman" charset="0"/>
                <a:ea typeface="Times New Roman" charset="0"/>
                <a:cs typeface="Times New Roman" charset="0"/>
              </a:rPr>
              <a:t>Noviembre </a:t>
            </a:r>
            <a:r>
              <a:rPr lang="es-ES_tradnl" sz="1100" dirty="0" smtClean="0">
                <a:latin typeface="Times New Roman" charset="0"/>
                <a:ea typeface="Times New Roman" charset="0"/>
                <a:cs typeface="Times New Roman" charset="0"/>
              </a:rPr>
              <a:t>2016</a:t>
            </a:r>
            <a:endParaRPr lang="es-ES_tradnl" sz="11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100"/>
              </a:lnSpc>
            </a:pPr>
            <a:endParaRPr lang="es-ES_tradnl" sz="1400" i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100"/>
              </a:lnSpc>
            </a:pPr>
            <a:r>
              <a:rPr lang="es-ES_tradnl" sz="1200" i="1" dirty="0" smtClean="0">
                <a:latin typeface="Times New Roman" charset="0"/>
                <a:ea typeface="Times New Roman" charset="0"/>
                <a:cs typeface="Times New Roman" charset="0"/>
              </a:rPr>
              <a:t>13h - 16h</a:t>
            </a:r>
            <a:endParaRPr lang="es-ES_tradnl" sz="1200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100"/>
              </a:lnSpc>
            </a:pPr>
            <a:endParaRPr lang="es-ES_tradnl" b="1" i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100"/>
              </a:lnSpc>
            </a:pPr>
            <a:r>
              <a:rPr lang="es-ES_tradnl" sz="1400" b="1" i="1" dirty="0" smtClean="0">
                <a:latin typeface="Times New Roman" charset="0"/>
                <a:ea typeface="Times New Roman" charset="0"/>
                <a:cs typeface="Times New Roman" charset="0"/>
              </a:rPr>
              <a:t>35</a:t>
            </a:r>
            <a:r>
              <a:rPr lang="es-ES_tradnl" sz="1400" dirty="0" smtClean="0">
                <a:latin typeface="Times New Roman" charset="0"/>
                <a:ea typeface="Times New Roman" charset="0"/>
                <a:cs typeface="Times New Roman" charset="0"/>
              </a:rPr>
              <a:t>€</a:t>
            </a:r>
            <a:endParaRPr lang="es-ES_tradnl" sz="1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2448232" y="4522084"/>
            <a:ext cx="2331349" cy="990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es-ES_tradnl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Ensalada especial de manzana</a:t>
            </a:r>
          </a:p>
          <a:p>
            <a:pPr algn="ctr">
              <a:lnSpc>
                <a:spcPts val="1400"/>
              </a:lnSpc>
            </a:pPr>
            <a:endParaRPr lang="es-ES_tradnl" sz="1500" baseline="30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400"/>
              </a:lnSpc>
            </a:pPr>
            <a:r>
              <a:rPr lang="es-ES_tradnl" sz="1500" baseline="30000" dirty="0" smtClean="0">
                <a:latin typeface="Josefin Sans" charset="0"/>
                <a:ea typeface="Josefin Sans" charset="0"/>
                <a:cs typeface="Josefin Sans" charset="0"/>
              </a:rPr>
              <a:t>Manzana, pollo y apio con</a:t>
            </a:r>
            <a:r>
              <a:rPr lang="es-ES_tradnl" sz="1500" dirty="0" smtClean="0">
                <a:latin typeface="Josefin Sans" charset="0"/>
                <a:ea typeface="Josefin Sans" charset="0"/>
                <a:cs typeface="Josefin Sans" charset="0"/>
              </a:rPr>
              <a:t> </a:t>
            </a:r>
            <a:r>
              <a:rPr lang="es-ES_tradnl" sz="1500" baseline="30000" dirty="0" smtClean="0">
                <a:latin typeface="Josefin Sans" charset="0"/>
                <a:ea typeface="Josefin Sans" charset="0"/>
                <a:cs typeface="Josefin Sans" charset="0"/>
              </a:rPr>
              <a:t>la salsa especial de Alber</a:t>
            </a:r>
            <a:r>
              <a:rPr lang="es-ES_tradnl" sz="1500" baseline="30000" dirty="0">
                <a:latin typeface="Josefin Sans" charset="0"/>
                <a:ea typeface="Josefin Sans" charset="0"/>
                <a:cs typeface="Josefin Sans" charset="0"/>
              </a:rPr>
              <a:t>t</a:t>
            </a:r>
          </a:p>
          <a:p>
            <a:pPr algn="ctr">
              <a:lnSpc>
                <a:spcPts val="1400"/>
              </a:lnSpc>
            </a:pPr>
            <a:endParaRPr lang="es-ES_tradnl" sz="1500" dirty="0">
              <a:latin typeface="Josefin Sans" charset="0"/>
              <a:ea typeface="Josefin Sans" charset="0"/>
              <a:cs typeface="Josefin Sans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4886632" y="4522084"/>
            <a:ext cx="2331349" cy="990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es-ES_tradnl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Huevos  </a:t>
            </a:r>
            <a:r>
              <a:rPr lang="es-ES_tradnl" sz="1500" baseline="30000" dirty="0" err="1">
                <a:latin typeface="Times New Roman" charset="0"/>
                <a:ea typeface="Times New Roman" charset="0"/>
                <a:cs typeface="Times New Roman" charset="0"/>
              </a:rPr>
              <a:t>B</a:t>
            </a:r>
            <a:r>
              <a:rPr lang="es-ES_tradnl" sz="1500" baseline="30000" dirty="0" err="1" smtClean="0">
                <a:latin typeface="Times New Roman" charset="0"/>
                <a:ea typeface="Times New Roman" charset="0"/>
                <a:cs typeface="Times New Roman" charset="0"/>
              </a:rPr>
              <a:t>enedictine</a:t>
            </a:r>
            <a:r>
              <a:rPr lang="es-ES_tradnl" sz="15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s-ES_tradnl" sz="1500" baseline="30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400"/>
              </a:lnSpc>
            </a:pPr>
            <a:endParaRPr lang="es-ES_tradnl" sz="1500" baseline="30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400"/>
              </a:lnSpc>
            </a:pPr>
            <a:r>
              <a:rPr lang="es-ES_tradnl" sz="1500" baseline="30000" dirty="0" smtClean="0">
                <a:latin typeface="Josefin Sans" charset="0"/>
                <a:ea typeface="Josefin Sans" charset="0"/>
                <a:cs typeface="Josefin Sans" charset="0"/>
              </a:rPr>
              <a:t>Pan brioche, huevos </a:t>
            </a:r>
            <a:r>
              <a:rPr lang="es-ES_tradnl" sz="1500" baseline="30000" dirty="0" err="1" smtClean="0">
                <a:latin typeface="Josefin Sans" charset="0"/>
                <a:ea typeface="Josefin Sans" charset="0"/>
                <a:cs typeface="Josefin Sans" charset="0"/>
              </a:rPr>
              <a:t>poch</a:t>
            </a:r>
            <a:r>
              <a:rPr lang="es-ES" sz="1500" baseline="30000" dirty="0" smtClean="0">
                <a:latin typeface="Josefin Sans" charset="0"/>
                <a:ea typeface="Josefin Sans" charset="0"/>
                <a:cs typeface="Josefin Sans" charset="0"/>
              </a:rPr>
              <a:t>é, espinacas, jamón dulce y salsa holandesa</a:t>
            </a:r>
            <a:endParaRPr lang="es-ES_tradnl" sz="1500" baseline="30000" dirty="0">
              <a:latin typeface="Josefin Sans" charset="0"/>
              <a:ea typeface="Josefin Sans" charset="0"/>
              <a:cs typeface="Josefin Sans" charset="0"/>
            </a:endParaRPr>
          </a:p>
          <a:p>
            <a:pPr algn="ctr">
              <a:lnSpc>
                <a:spcPts val="1400"/>
              </a:lnSpc>
            </a:pPr>
            <a:endParaRPr lang="es-ES_tradnl" sz="1500" dirty="0">
              <a:latin typeface="Josefin Sans" charset="0"/>
              <a:ea typeface="Josefin Sans" charset="0"/>
              <a:cs typeface="Josefin Sans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2438400" y="2487545"/>
            <a:ext cx="4769432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es-ES_tradnl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Crema de Zanahoria</a:t>
            </a:r>
          </a:p>
          <a:p>
            <a:pPr algn="ctr">
              <a:lnSpc>
                <a:spcPts val="1400"/>
              </a:lnSpc>
            </a:pPr>
            <a:endParaRPr lang="es-ES_tradnl" sz="1500" baseline="30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400"/>
              </a:lnSpc>
            </a:pPr>
            <a:r>
              <a:rPr lang="es-ES_tradnl" sz="1500" baseline="30000" dirty="0" smtClean="0">
                <a:latin typeface="Josefin Sans" charset="0"/>
                <a:ea typeface="Josefin Sans" charset="0"/>
                <a:cs typeface="Josefin Sans" charset="0"/>
              </a:rPr>
              <a:t>Zanahoria, jengibre, cebolla,</a:t>
            </a:r>
            <a:r>
              <a:rPr lang="es-ES_tradnl" sz="1500" dirty="0" smtClean="0">
                <a:latin typeface="Josefin Sans" charset="0"/>
                <a:ea typeface="Josefin Sans" charset="0"/>
                <a:cs typeface="Josefin Sans" charset="0"/>
              </a:rPr>
              <a:t> </a:t>
            </a:r>
            <a:r>
              <a:rPr lang="es-ES_tradnl" sz="1500" baseline="30000" dirty="0" err="1" smtClean="0">
                <a:latin typeface="Josefin Sans" charset="0"/>
                <a:ea typeface="Josefin Sans" charset="0"/>
                <a:cs typeface="Josefin Sans" charset="0"/>
              </a:rPr>
              <a:t>cr</a:t>
            </a:r>
            <a:r>
              <a:rPr lang="es-ES" sz="1500" baseline="30000" dirty="0" err="1" smtClean="0">
                <a:latin typeface="Josefin Sans" charset="0"/>
                <a:ea typeface="Josefin Sans" charset="0"/>
                <a:cs typeface="Josefin Sans" charset="0"/>
              </a:rPr>
              <a:t>ème</a:t>
            </a:r>
            <a:r>
              <a:rPr lang="es-ES" sz="1500" baseline="30000" dirty="0" smtClean="0">
                <a:latin typeface="Josefin Sans" charset="0"/>
                <a:ea typeface="Josefin Sans" charset="0"/>
                <a:cs typeface="Josefin Sans" charset="0"/>
              </a:rPr>
              <a:t> </a:t>
            </a:r>
            <a:r>
              <a:rPr lang="es-ES" sz="1500" baseline="30000" dirty="0" err="1" smtClean="0">
                <a:latin typeface="Josefin Sans" charset="0"/>
                <a:ea typeface="Josefin Sans" charset="0"/>
                <a:cs typeface="Josefin Sans" charset="0"/>
              </a:rPr>
              <a:t>fraîche</a:t>
            </a:r>
            <a:r>
              <a:rPr lang="es-ES" sz="1500" baseline="30000" dirty="0" smtClean="0">
                <a:latin typeface="Josefin Sans" charset="0"/>
                <a:ea typeface="Josefin Sans" charset="0"/>
                <a:cs typeface="Josefin Sans" charset="0"/>
              </a:rPr>
              <a:t> y sardina</a:t>
            </a:r>
            <a:endParaRPr lang="es-ES_tradnl" sz="1500" baseline="30000" dirty="0">
              <a:latin typeface="Josefin Sans" charset="0"/>
              <a:ea typeface="Josefin Sans" charset="0"/>
              <a:cs typeface="Josefin Sans" charset="0"/>
            </a:endParaRPr>
          </a:p>
          <a:p>
            <a:pPr algn="ctr">
              <a:lnSpc>
                <a:spcPts val="1400"/>
              </a:lnSpc>
            </a:pPr>
            <a:endParaRPr lang="es-ES_tradnl" sz="1500" dirty="0">
              <a:latin typeface="Josefin Sans" charset="0"/>
              <a:ea typeface="Josefin Sans" charset="0"/>
              <a:cs typeface="Josefin Sans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2438400" y="7096166"/>
            <a:ext cx="2341181" cy="990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es-ES_tradnl" sz="1500" baseline="30000" dirty="0" err="1" smtClean="0">
                <a:latin typeface="Times New Roman" charset="0"/>
                <a:ea typeface="Times New Roman" charset="0"/>
                <a:cs typeface="Times New Roman" charset="0"/>
              </a:rPr>
              <a:t>Roast</a:t>
            </a:r>
            <a:r>
              <a:rPr lang="es-ES_tradnl" sz="15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s-ES_tradnl" sz="1500" baseline="30000" dirty="0" err="1" smtClean="0">
                <a:latin typeface="Times New Roman" charset="0"/>
                <a:ea typeface="Times New Roman" charset="0"/>
                <a:cs typeface="Times New Roman" charset="0"/>
              </a:rPr>
              <a:t>beef</a:t>
            </a:r>
            <a:r>
              <a:rPr lang="es-ES_tradnl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 de ternera</a:t>
            </a:r>
          </a:p>
          <a:p>
            <a:pPr algn="ctr">
              <a:lnSpc>
                <a:spcPts val="1400"/>
              </a:lnSpc>
            </a:pPr>
            <a:endParaRPr lang="es-ES_tradnl" sz="1500" baseline="30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400"/>
              </a:lnSpc>
            </a:pPr>
            <a:r>
              <a:rPr lang="es-ES_tradnl" sz="1500" baseline="30000" dirty="0" err="1" smtClean="0">
                <a:latin typeface="Josefin Sans" charset="0"/>
                <a:ea typeface="Josefin Sans" charset="0"/>
                <a:cs typeface="Josefin Sans" charset="0"/>
              </a:rPr>
              <a:t>Roast-beef</a:t>
            </a:r>
            <a:r>
              <a:rPr lang="es-ES_tradnl" sz="1500" baseline="30000" dirty="0" smtClean="0">
                <a:latin typeface="Josefin Sans" charset="0"/>
                <a:ea typeface="Josefin Sans" charset="0"/>
                <a:cs typeface="Josefin Sans" charset="0"/>
              </a:rPr>
              <a:t> de ternera con salsa de mostaza y mayonesa</a:t>
            </a:r>
            <a:endParaRPr lang="es-ES_tradnl" sz="1500" baseline="30000" dirty="0">
              <a:latin typeface="Josefin Sans" charset="0"/>
              <a:ea typeface="Josefin Sans" charset="0"/>
              <a:cs typeface="Josefin Sans" charset="0"/>
            </a:endParaRPr>
          </a:p>
          <a:p>
            <a:pPr algn="ctr">
              <a:lnSpc>
                <a:spcPts val="1400"/>
              </a:lnSpc>
            </a:pPr>
            <a:endParaRPr lang="es-ES_tradnl" sz="1500" dirty="0">
              <a:latin typeface="Josefin Sans" charset="0"/>
              <a:ea typeface="Josefin Sans" charset="0"/>
              <a:cs typeface="Josefin Sans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365760" y="7093480"/>
            <a:ext cx="199948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es-ES_tradnl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Pastel </a:t>
            </a:r>
          </a:p>
          <a:p>
            <a:pPr algn="ctr">
              <a:lnSpc>
                <a:spcPts val="1400"/>
              </a:lnSpc>
            </a:pPr>
            <a:r>
              <a:rPr lang="es-ES_tradnl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o</a:t>
            </a:r>
            <a:endParaRPr lang="es-ES_tradnl" sz="1500" baseline="30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400"/>
              </a:lnSpc>
            </a:pPr>
            <a:r>
              <a:rPr lang="es-ES_tradnl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Fruta de temporada</a:t>
            </a:r>
            <a:endParaRPr lang="es-ES_tradnl" sz="1500" baseline="30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365760" y="8855397"/>
            <a:ext cx="19994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es-ES_tradnl" sz="1500" baseline="30000" dirty="0" err="1" smtClean="0">
                <a:latin typeface="Times New Roman" charset="0"/>
                <a:ea typeface="Times New Roman" charset="0"/>
                <a:cs typeface="Times New Roman" charset="0"/>
              </a:rPr>
              <a:t>Caf</a:t>
            </a:r>
            <a:r>
              <a:rPr lang="es-ES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é</a:t>
            </a:r>
            <a:endParaRPr lang="es-ES_tradnl" sz="1500" baseline="30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400"/>
              </a:lnSpc>
            </a:pPr>
            <a:r>
              <a:rPr lang="es-ES_tradnl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o</a:t>
            </a:r>
            <a:endParaRPr lang="es-ES_tradnl" sz="1500" baseline="30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400"/>
              </a:lnSpc>
            </a:pPr>
            <a:r>
              <a:rPr lang="es-ES_tradnl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T</a:t>
            </a:r>
            <a:r>
              <a:rPr lang="es-ES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é</a:t>
            </a:r>
            <a:endParaRPr lang="es-ES_tradnl" sz="1500" baseline="30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400"/>
              </a:lnSpc>
            </a:pPr>
            <a:r>
              <a:rPr lang="es-ES_tradnl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o</a:t>
            </a:r>
          </a:p>
          <a:p>
            <a:pPr algn="ctr">
              <a:lnSpc>
                <a:spcPts val="1400"/>
              </a:lnSpc>
            </a:pPr>
            <a:r>
              <a:rPr lang="es-ES_tradnl" sz="1500" baseline="30000" dirty="0" err="1" smtClean="0">
                <a:latin typeface="Times New Roman" charset="0"/>
                <a:ea typeface="Times New Roman" charset="0"/>
                <a:cs typeface="Times New Roman" charset="0"/>
              </a:rPr>
              <a:t>Infusi</a:t>
            </a:r>
            <a:r>
              <a:rPr lang="es-ES" sz="1500" baseline="30000" dirty="0" err="1" smtClean="0">
                <a:latin typeface="Times New Roman" charset="0"/>
                <a:ea typeface="Times New Roman" charset="0"/>
                <a:cs typeface="Times New Roman" charset="0"/>
              </a:rPr>
              <a:t>ón</a:t>
            </a:r>
            <a:endParaRPr lang="es-ES_tradnl" sz="1500" baseline="30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400"/>
              </a:lnSpc>
            </a:pPr>
            <a:endParaRPr lang="es-ES_tradnl" sz="1500" baseline="30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277272" y="1132412"/>
            <a:ext cx="28002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latin typeface="Times New Roman" charset="0"/>
                <a:ea typeface="Times New Roman" charset="0"/>
                <a:cs typeface="Times New Roman" charset="0"/>
              </a:rPr>
              <a:t>Barcelona, </a:t>
            </a:r>
            <a:r>
              <a:rPr lang="es-ES_tradnl" sz="1100" dirty="0" smtClean="0">
                <a:latin typeface="Times New Roman" charset="0"/>
                <a:ea typeface="Times New Roman" charset="0"/>
                <a:cs typeface="Times New Roman" charset="0"/>
              </a:rPr>
              <a:t>Noviembre </a:t>
            </a:r>
            <a:r>
              <a:rPr lang="es-ES_tradnl" sz="1100" dirty="0" smtClean="0">
                <a:latin typeface="Times New Roman" charset="0"/>
                <a:ea typeface="Times New Roman" charset="0"/>
                <a:cs typeface="Times New Roman" charset="0"/>
              </a:rPr>
              <a:t>de 2016</a:t>
            </a:r>
            <a:endParaRPr lang="es-ES_tradnl" sz="1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4404852" y="1132412"/>
            <a:ext cx="27964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1100" dirty="0" smtClean="0">
                <a:latin typeface="Times New Roman" charset="0"/>
                <a:ea typeface="Times New Roman" charset="0"/>
                <a:cs typeface="Times New Roman" charset="0"/>
              </a:rPr>
              <a:t>Parcialmente nublado/ M</a:t>
            </a:r>
            <a:r>
              <a:rPr lang="es-ES" sz="1100" dirty="0" err="1" smtClean="0">
                <a:latin typeface="Times New Roman" charset="0"/>
                <a:ea typeface="Times New Roman" charset="0"/>
                <a:cs typeface="Times New Roman" charset="0"/>
              </a:rPr>
              <a:t>àx</a:t>
            </a:r>
            <a:r>
              <a:rPr lang="es-ES" sz="1100" dirty="0" smtClean="0">
                <a:latin typeface="Times New Roman" charset="0"/>
                <a:ea typeface="Times New Roman" charset="0"/>
                <a:cs typeface="Times New Roman" charset="0"/>
              </a:rPr>
              <a:t>. 20ºC – Mín. 16ºC</a:t>
            </a:r>
            <a:endParaRPr lang="es-ES_tradnl" sz="1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4862565" y="7096165"/>
            <a:ext cx="2341181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es-ES_tradnl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Salmón salvaje</a:t>
            </a:r>
          </a:p>
          <a:p>
            <a:pPr algn="ctr">
              <a:lnSpc>
                <a:spcPts val="1400"/>
              </a:lnSpc>
            </a:pPr>
            <a:endParaRPr lang="es-ES_tradnl" sz="1500" baseline="30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400"/>
              </a:lnSpc>
            </a:pPr>
            <a:r>
              <a:rPr lang="es-ES_tradnl" sz="1500" baseline="30000" dirty="0" smtClean="0">
                <a:latin typeface="Josefin Sans" charset="0"/>
                <a:ea typeface="Josefin Sans" charset="0"/>
                <a:cs typeface="Josefin Sans" charset="0"/>
              </a:rPr>
              <a:t>Salmón salvaje ahumado </a:t>
            </a:r>
          </a:p>
          <a:p>
            <a:pPr algn="ctr">
              <a:lnSpc>
                <a:spcPts val="1400"/>
              </a:lnSpc>
            </a:pPr>
            <a:r>
              <a:rPr lang="es-ES_tradnl" sz="1500" baseline="30000" dirty="0" smtClean="0">
                <a:latin typeface="Josefin Sans" charset="0"/>
                <a:ea typeface="Josefin Sans" charset="0"/>
                <a:cs typeface="Josefin Sans" charset="0"/>
              </a:rPr>
              <a:t>con </a:t>
            </a:r>
            <a:r>
              <a:rPr lang="es-ES_tradnl" sz="1500" baseline="30000" dirty="0" err="1" smtClean="0">
                <a:latin typeface="Josefin Sans" charset="0"/>
                <a:ea typeface="Josefin Sans" charset="0"/>
                <a:cs typeface="Josefin Sans" charset="0"/>
              </a:rPr>
              <a:t>blinis</a:t>
            </a:r>
            <a:r>
              <a:rPr lang="es-ES_tradnl" sz="1500" baseline="30000" dirty="0" smtClean="0">
                <a:latin typeface="Josefin Sans" charset="0"/>
                <a:ea typeface="Josefin Sans" charset="0"/>
                <a:cs typeface="Josefin Sans" charset="0"/>
              </a:rPr>
              <a:t> y guarnición</a:t>
            </a:r>
            <a:endParaRPr lang="es-ES_tradnl" sz="1500" dirty="0">
              <a:latin typeface="Josefin Sans" charset="0"/>
              <a:ea typeface="Josefin Sans" charset="0"/>
              <a:cs typeface="Josefin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1174" cy="10681258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53568" y="2652744"/>
            <a:ext cx="1999488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en-GB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Cold pressed juice</a:t>
            </a:r>
          </a:p>
          <a:p>
            <a:pPr algn="ctr">
              <a:lnSpc>
                <a:spcPts val="1400"/>
              </a:lnSpc>
            </a:pPr>
            <a:endParaRPr lang="en-GB" sz="15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400"/>
              </a:lnSpc>
            </a:pPr>
            <a:r>
              <a:rPr lang="en-GB" sz="1500" i="1" baseline="30000" dirty="0" smtClean="0">
                <a:latin typeface="Times New Roman" charset="0"/>
                <a:ea typeface="Times New Roman" charset="0"/>
                <a:cs typeface="Times New Roman" charset="0"/>
              </a:rPr>
              <a:t>to</a:t>
            </a:r>
            <a:r>
              <a:rPr lang="en-GB" sz="1500" i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500" i="1" baseline="30000" dirty="0" smtClean="0">
                <a:latin typeface="Times New Roman" charset="0"/>
                <a:ea typeface="Times New Roman" charset="0"/>
                <a:cs typeface="Times New Roman" charset="0"/>
              </a:rPr>
              <a:t>choose</a:t>
            </a:r>
            <a:r>
              <a:rPr lang="en-GB" sz="1500" i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500" i="1" baseline="30000" dirty="0" smtClean="0">
                <a:latin typeface="Times New Roman" charset="0"/>
                <a:ea typeface="Times New Roman" charset="0"/>
                <a:cs typeface="Times New Roman" charset="0"/>
              </a:rPr>
              <a:t>from </a:t>
            </a:r>
          </a:p>
          <a:p>
            <a:pPr algn="ctr">
              <a:lnSpc>
                <a:spcPts val="1400"/>
              </a:lnSpc>
            </a:pPr>
            <a:endParaRPr lang="en-GB" sz="1500" i="1" baseline="30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400"/>
              </a:lnSpc>
            </a:pPr>
            <a:r>
              <a:rPr lang="en-GB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Apple,</a:t>
            </a:r>
            <a:r>
              <a:rPr lang="en-GB" sz="15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celery and pineapple</a:t>
            </a:r>
          </a:p>
          <a:p>
            <a:pPr algn="ctr">
              <a:lnSpc>
                <a:spcPts val="1400"/>
              </a:lnSpc>
            </a:pPr>
            <a:endParaRPr lang="en-GB" sz="1500" baseline="30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400"/>
              </a:lnSpc>
            </a:pPr>
            <a:r>
              <a:rPr lang="en-GB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Carrot, apple and ginger </a:t>
            </a:r>
          </a:p>
          <a:p>
            <a:pPr algn="ctr">
              <a:lnSpc>
                <a:spcPts val="1400"/>
              </a:lnSpc>
            </a:pPr>
            <a:r>
              <a:rPr lang="en-GB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or</a:t>
            </a:r>
          </a:p>
          <a:p>
            <a:pPr algn="ctr">
              <a:lnSpc>
                <a:spcPts val="1400"/>
              </a:lnSpc>
            </a:pPr>
            <a:r>
              <a:rPr lang="en-GB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Witty</a:t>
            </a:r>
            <a:r>
              <a:rPr lang="es-ES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´s </a:t>
            </a:r>
            <a:r>
              <a:rPr lang="es-ES" sz="1500" baseline="30000" dirty="0" err="1" smtClean="0">
                <a:latin typeface="Times New Roman" charset="0"/>
                <a:ea typeface="Times New Roman" charset="0"/>
                <a:cs typeface="Times New Roman" charset="0"/>
              </a:rPr>
              <a:t>brunch</a:t>
            </a:r>
            <a:r>
              <a:rPr lang="es-ES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s-ES" sz="1500" baseline="30000" dirty="0" err="1" smtClean="0">
                <a:latin typeface="Times New Roman" charset="0"/>
                <a:ea typeface="Times New Roman" charset="0"/>
                <a:cs typeface="Times New Roman" charset="0"/>
              </a:rPr>
              <a:t>cocktail</a:t>
            </a:r>
            <a:endParaRPr lang="en-GB" sz="1500" baseline="30000" dirty="0" smtClean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65760" y="10367796"/>
            <a:ext cx="68519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800" dirty="0" smtClean="0">
                <a:latin typeface="Times New Roman" charset="0"/>
                <a:ea typeface="Times New Roman" charset="0"/>
                <a:cs typeface="Times New Roman" charset="0"/>
              </a:rPr>
              <a:t>THE WITTMORE      </a:t>
            </a:r>
            <a:r>
              <a:rPr lang="es-ES_tradnl" sz="800" dirty="0" err="1">
                <a:latin typeface="Times New Roman" charset="0"/>
                <a:ea typeface="Times New Roman" charset="0"/>
                <a:cs typeface="Times New Roman" charset="0"/>
              </a:rPr>
              <a:t>Carrer</a:t>
            </a:r>
            <a:r>
              <a:rPr lang="es-ES_tradnl" sz="800" dirty="0">
                <a:latin typeface="Times New Roman" charset="0"/>
                <a:ea typeface="Times New Roman" charset="0"/>
                <a:cs typeface="Times New Roman" charset="0"/>
              </a:rPr>
              <a:t> de </a:t>
            </a:r>
            <a:r>
              <a:rPr lang="es-ES_tradnl" sz="800" dirty="0" err="1">
                <a:latin typeface="Times New Roman" charset="0"/>
                <a:ea typeface="Times New Roman" charset="0"/>
                <a:cs typeface="Times New Roman" charset="0"/>
              </a:rPr>
              <a:t>Riudarenes</a:t>
            </a:r>
            <a:r>
              <a:rPr lang="es-ES_tradnl" sz="800" dirty="0">
                <a:latin typeface="Times New Roman" charset="0"/>
                <a:ea typeface="Times New Roman" charset="0"/>
                <a:cs typeface="Times New Roman" charset="0"/>
              </a:rPr>
              <a:t>, 7     08002 Barcelona     935 50 08 85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2448232" y="4522084"/>
            <a:ext cx="2331349" cy="990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en-GB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Special</a:t>
            </a:r>
            <a:r>
              <a:rPr lang="en-GB" sz="15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apple salad</a:t>
            </a:r>
          </a:p>
          <a:p>
            <a:pPr algn="ctr">
              <a:lnSpc>
                <a:spcPts val="1400"/>
              </a:lnSpc>
            </a:pPr>
            <a:endParaRPr lang="en-GB" sz="1500" baseline="30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400"/>
              </a:lnSpc>
            </a:pPr>
            <a:r>
              <a:rPr lang="en-GB" sz="1500" baseline="30000" dirty="0" smtClean="0">
                <a:latin typeface="Josefin Sans" charset="0"/>
                <a:ea typeface="Josefin Sans" charset="0"/>
                <a:cs typeface="Josefin Sans" charset="0"/>
              </a:rPr>
              <a:t>Apple, grilled chicken and celery with Albert´s secret dressing</a:t>
            </a:r>
          </a:p>
          <a:p>
            <a:pPr algn="ctr">
              <a:lnSpc>
                <a:spcPts val="1400"/>
              </a:lnSpc>
            </a:pPr>
            <a:endParaRPr lang="en-GB" sz="1500" dirty="0">
              <a:latin typeface="Josefin Sans" charset="0"/>
              <a:ea typeface="Josefin Sans" charset="0"/>
              <a:cs typeface="Josefin Sans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4886632" y="4522084"/>
            <a:ext cx="2331349" cy="990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en-GB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Eggs  Benedict</a:t>
            </a:r>
            <a:r>
              <a:rPr lang="en-GB" sz="15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sz="1500" baseline="30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400"/>
              </a:lnSpc>
            </a:pPr>
            <a:endParaRPr lang="en-GB" sz="1500" baseline="30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400"/>
              </a:lnSpc>
            </a:pPr>
            <a:r>
              <a:rPr lang="en-GB" sz="1500" baseline="30000" dirty="0" smtClean="0">
                <a:latin typeface="Josefin Sans" charset="0"/>
                <a:ea typeface="Josefin Sans" charset="0"/>
                <a:cs typeface="Josefin Sans" charset="0"/>
              </a:rPr>
              <a:t>Brioche bread, poached eggs, spinach, ham and hollandaise sauce </a:t>
            </a:r>
          </a:p>
          <a:p>
            <a:pPr algn="ctr">
              <a:lnSpc>
                <a:spcPts val="1400"/>
              </a:lnSpc>
            </a:pPr>
            <a:endParaRPr lang="en-GB" sz="1500" baseline="30000" dirty="0">
              <a:latin typeface="Josefin Sans" charset="0"/>
              <a:ea typeface="Josefin Sans" charset="0"/>
              <a:cs typeface="Josefin Sans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2438400" y="2487545"/>
            <a:ext cx="4769432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en-GB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Creamy</a:t>
            </a:r>
            <a:r>
              <a:rPr lang="en-GB" sz="15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carrot soup</a:t>
            </a:r>
          </a:p>
          <a:p>
            <a:pPr algn="ctr">
              <a:lnSpc>
                <a:spcPts val="1400"/>
              </a:lnSpc>
            </a:pPr>
            <a:endParaRPr lang="en-GB" sz="1500" baseline="30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400"/>
              </a:lnSpc>
            </a:pPr>
            <a:r>
              <a:rPr lang="en-GB" sz="1500" baseline="30000" dirty="0" smtClean="0">
                <a:latin typeface="Josefin Sans" charset="0"/>
                <a:ea typeface="Josefin Sans" charset="0"/>
                <a:cs typeface="Josefin Sans" charset="0"/>
              </a:rPr>
              <a:t>Carrot, ginger, onion,</a:t>
            </a:r>
            <a:r>
              <a:rPr lang="en-GB" sz="1500" dirty="0" smtClean="0">
                <a:latin typeface="Josefin Sans" charset="0"/>
                <a:ea typeface="Josefin Sans" charset="0"/>
                <a:cs typeface="Josefin Sans" charset="0"/>
              </a:rPr>
              <a:t> </a:t>
            </a:r>
            <a:r>
              <a:rPr lang="en-GB" sz="1500" baseline="30000" dirty="0" smtClean="0">
                <a:latin typeface="Josefin Sans" charset="0"/>
                <a:ea typeface="Josefin Sans" charset="0"/>
                <a:cs typeface="Josefin Sans" charset="0"/>
              </a:rPr>
              <a:t>crème </a:t>
            </a:r>
            <a:r>
              <a:rPr lang="en-GB" sz="1500" baseline="30000" dirty="0" err="1" smtClean="0">
                <a:latin typeface="Josefin Sans" charset="0"/>
                <a:ea typeface="Josefin Sans" charset="0"/>
                <a:cs typeface="Josefin Sans" charset="0"/>
              </a:rPr>
              <a:t>fraîche</a:t>
            </a:r>
            <a:endParaRPr lang="en-GB" sz="1500" baseline="30000" dirty="0" smtClean="0">
              <a:latin typeface="Josefin Sans" charset="0"/>
              <a:ea typeface="Josefin Sans" charset="0"/>
              <a:cs typeface="Josefin Sans" charset="0"/>
            </a:endParaRPr>
          </a:p>
          <a:p>
            <a:pPr algn="ctr">
              <a:lnSpc>
                <a:spcPts val="1400"/>
              </a:lnSpc>
            </a:pPr>
            <a:endParaRPr lang="en-GB" sz="1500" dirty="0">
              <a:latin typeface="Josefin Sans" charset="0"/>
              <a:ea typeface="Josefin Sans" charset="0"/>
              <a:cs typeface="Josefin Sans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2438400" y="7096166"/>
            <a:ext cx="2341181" cy="990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en-GB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Roast beef</a:t>
            </a:r>
          </a:p>
          <a:p>
            <a:pPr algn="ctr">
              <a:lnSpc>
                <a:spcPts val="1400"/>
              </a:lnSpc>
            </a:pPr>
            <a:endParaRPr lang="en-GB" sz="1500" baseline="30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400"/>
              </a:lnSpc>
            </a:pPr>
            <a:r>
              <a:rPr lang="en-GB" sz="1500" baseline="30000" dirty="0" smtClean="0">
                <a:latin typeface="Josefin Sans" charset="0"/>
                <a:ea typeface="Josefin Sans" charset="0"/>
                <a:cs typeface="Josefin Sans" charset="0"/>
              </a:rPr>
              <a:t>Veal Roast-beef with mustard and mayonnaise sauce</a:t>
            </a:r>
          </a:p>
          <a:p>
            <a:pPr algn="ctr">
              <a:lnSpc>
                <a:spcPts val="1400"/>
              </a:lnSpc>
            </a:pPr>
            <a:endParaRPr lang="es-ES_tradnl" sz="1500" dirty="0">
              <a:latin typeface="Josefin Sans" charset="0"/>
              <a:ea typeface="Josefin Sans" charset="0"/>
              <a:cs typeface="Josefin Sans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365760" y="6839926"/>
            <a:ext cx="199948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en-GB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Cake</a:t>
            </a:r>
          </a:p>
          <a:p>
            <a:pPr algn="ctr">
              <a:lnSpc>
                <a:spcPts val="1400"/>
              </a:lnSpc>
            </a:pPr>
            <a:r>
              <a:rPr lang="en-GB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or</a:t>
            </a:r>
          </a:p>
          <a:p>
            <a:pPr algn="ctr">
              <a:lnSpc>
                <a:spcPts val="1400"/>
              </a:lnSpc>
            </a:pPr>
            <a:r>
              <a:rPr lang="en-GB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Fruit selection</a:t>
            </a:r>
            <a:endParaRPr lang="en-GB" sz="1500" baseline="30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365760" y="8855397"/>
            <a:ext cx="19994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en-GB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Coffee</a:t>
            </a:r>
          </a:p>
          <a:p>
            <a:pPr algn="ctr">
              <a:lnSpc>
                <a:spcPts val="1400"/>
              </a:lnSpc>
            </a:pPr>
            <a:r>
              <a:rPr lang="en-GB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or</a:t>
            </a:r>
          </a:p>
          <a:p>
            <a:pPr algn="ctr">
              <a:lnSpc>
                <a:spcPts val="1400"/>
              </a:lnSpc>
            </a:pPr>
            <a:r>
              <a:rPr lang="en-GB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Tea</a:t>
            </a:r>
          </a:p>
          <a:p>
            <a:pPr algn="ctr">
              <a:lnSpc>
                <a:spcPts val="1400"/>
              </a:lnSpc>
            </a:pPr>
            <a:r>
              <a:rPr lang="en-GB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or</a:t>
            </a:r>
          </a:p>
          <a:p>
            <a:pPr algn="ctr">
              <a:lnSpc>
                <a:spcPts val="1400"/>
              </a:lnSpc>
            </a:pPr>
            <a:r>
              <a:rPr lang="en-GB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Herbal Infusion</a:t>
            </a:r>
          </a:p>
          <a:p>
            <a:pPr algn="ctr">
              <a:lnSpc>
                <a:spcPts val="1400"/>
              </a:lnSpc>
            </a:pPr>
            <a:endParaRPr lang="es-ES_tradnl" sz="1500" baseline="30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277272" y="1132412"/>
            <a:ext cx="28002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latin typeface="Times New Roman" charset="0"/>
                <a:ea typeface="Times New Roman" charset="0"/>
                <a:cs typeface="Times New Roman" charset="0"/>
              </a:rPr>
              <a:t>Barcelona, </a:t>
            </a:r>
            <a:r>
              <a:rPr lang="es-ES_tradnl" sz="1100" dirty="0" err="1" smtClean="0">
                <a:latin typeface="Times New Roman" charset="0"/>
                <a:ea typeface="Times New Roman" charset="0"/>
                <a:cs typeface="Times New Roman" charset="0"/>
              </a:rPr>
              <a:t>November</a:t>
            </a:r>
            <a:r>
              <a:rPr lang="es-ES_tradnl" sz="11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s-ES_tradnl" sz="1100" dirty="0" smtClean="0">
                <a:latin typeface="Times New Roman" charset="0"/>
                <a:ea typeface="Times New Roman" charset="0"/>
                <a:cs typeface="Times New Roman" charset="0"/>
              </a:rPr>
              <a:t>2016</a:t>
            </a:r>
            <a:endParaRPr lang="es-ES_tradnl" sz="1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4493342" y="1132412"/>
            <a:ext cx="27079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 smtClean="0">
                <a:latin typeface="Times New Roman" charset="0"/>
                <a:ea typeface="Times New Roman" charset="0"/>
                <a:cs typeface="Times New Roman" charset="0"/>
              </a:rPr>
              <a:t>Partially cloudy / </a:t>
            </a:r>
            <a:r>
              <a:rPr lang="es-ES_tradnl" sz="1100" dirty="0" smtClean="0"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s-ES" sz="1100" dirty="0" err="1">
                <a:latin typeface="Times New Roman" charset="0"/>
                <a:ea typeface="Times New Roman" charset="0"/>
                <a:cs typeface="Times New Roman" charset="0"/>
              </a:rPr>
              <a:t>a</a:t>
            </a:r>
            <a:r>
              <a:rPr lang="es-ES" sz="1100" dirty="0" err="1" smtClean="0">
                <a:latin typeface="Times New Roman" charset="0"/>
                <a:ea typeface="Times New Roman" charset="0"/>
                <a:cs typeface="Times New Roman" charset="0"/>
              </a:rPr>
              <a:t>x</a:t>
            </a:r>
            <a:r>
              <a:rPr lang="es-ES" sz="1100" dirty="0" smtClean="0">
                <a:latin typeface="Times New Roman" charset="0"/>
                <a:ea typeface="Times New Roman" charset="0"/>
                <a:cs typeface="Times New Roman" charset="0"/>
              </a:rPr>
              <a:t>. 20ºC – Mín. 16ºC</a:t>
            </a:r>
            <a:endParaRPr lang="es-ES_tradnl" sz="1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5807996" y="8280452"/>
            <a:ext cx="1229194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b="1" dirty="0" smtClean="0">
                <a:latin typeface="Times New Roman" charset="0"/>
                <a:ea typeface="Times New Roman" charset="0"/>
                <a:cs typeface="Times New Roman" charset="0"/>
              </a:rPr>
              <a:t>WITTY’S</a:t>
            </a:r>
          </a:p>
          <a:p>
            <a:pPr algn="ctr"/>
            <a:r>
              <a:rPr lang="es-ES_tradnl" sz="1600" b="1" dirty="0" smtClean="0">
                <a:latin typeface="Times New Roman" charset="0"/>
                <a:ea typeface="Times New Roman" charset="0"/>
                <a:cs typeface="Times New Roman" charset="0"/>
              </a:rPr>
              <a:t>BRUNCH </a:t>
            </a:r>
            <a:endParaRPr lang="es-ES_tradnl" sz="1600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100"/>
              </a:lnSpc>
            </a:pPr>
            <a:endParaRPr lang="es-ES_tradnl" sz="14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100"/>
              </a:lnSpc>
            </a:pPr>
            <a:r>
              <a:rPr lang="es-ES_tradnl" sz="1100" dirty="0" err="1" smtClean="0">
                <a:latin typeface="Times New Roman" charset="0"/>
                <a:ea typeface="Times New Roman" charset="0"/>
                <a:cs typeface="Times New Roman" charset="0"/>
              </a:rPr>
              <a:t>November</a:t>
            </a:r>
            <a:r>
              <a:rPr lang="es-ES_tradnl" sz="1100" dirty="0" smtClean="0">
                <a:latin typeface="Times New Roman" charset="0"/>
                <a:ea typeface="Times New Roman" charset="0"/>
                <a:cs typeface="Times New Roman" charset="0"/>
              </a:rPr>
              <a:t> 2016</a:t>
            </a:r>
            <a:endParaRPr lang="es-ES_tradnl" sz="11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100"/>
              </a:lnSpc>
            </a:pPr>
            <a:endParaRPr lang="es-ES_tradnl" sz="1400" i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100"/>
              </a:lnSpc>
            </a:pPr>
            <a:r>
              <a:rPr lang="es-ES_tradnl" sz="1200" i="1" dirty="0" smtClean="0">
                <a:latin typeface="Times New Roman" charset="0"/>
                <a:ea typeface="Times New Roman" charset="0"/>
                <a:cs typeface="Times New Roman" charset="0"/>
              </a:rPr>
              <a:t>13h - 16h</a:t>
            </a:r>
            <a:endParaRPr lang="es-ES_tradnl" sz="1200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100"/>
              </a:lnSpc>
            </a:pPr>
            <a:endParaRPr lang="es-ES_tradnl" b="1" i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100"/>
              </a:lnSpc>
            </a:pPr>
            <a:r>
              <a:rPr lang="es-ES_tradnl" sz="1400" b="1" i="1" dirty="0" smtClean="0">
                <a:latin typeface="Times New Roman" charset="0"/>
                <a:ea typeface="Times New Roman" charset="0"/>
                <a:cs typeface="Times New Roman" charset="0"/>
              </a:rPr>
              <a:t>35</a:t>
            </a:r>
            <a:r>
              <a:rPr lang="es-ES_tradnl" sz="1400" dirty="0" smtClean="0">
                <a:latin typeface="Times New Roman" charset="0"/>
                <a:ea typeface="Times New Roman" charset="0"/>
                <a:cs typeface="Times New Roman" charset="0"/>
              </a:rPr>
              <a:t>€</a:t>
            </a:r>
            <a:endParaRPr lang="es-ES_tradnl" sz="1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4862565" y="7096165"/>
            <a:ext cx="2341181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es-ES_tradnl" sz="1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Wild </a:t>
            </a:r>
            <a:r>
              <a:rPr lang="es-ES_tradnl" sz="1500" baseline="30000" dirty="0" err="1" smtClean="0">
                <a:latin typeface="Times New Roman" charset="0"/>
                <a:ea typeface="Times New Roman" charset="0"/>
                <a:cs typeface="Times New Roman" charset="0"/>
              </a:rPr>
              <a:t>salmon</a:t>
            </a:r>
            <a:endParaRPr lang="es-ES_tradnl" sz="1500" baseline="30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400"/>
              </a:lnSpc>
            </a:pPr>
            <a:endParaRPr lang="es-ES_tradnl" sz="1500" baseline="30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lnSpc>
                <a:spcPts val="1400"/>
              </a:lnSpc>
            </a:pPr>
            <a:r>
              <a:rPr lang="es-ES_tradnl" sz="1500" baseline="30000" dirty="0" err="1" smtClean="0">
                <a:latin typeface="Josefin Sans" charset="0"/>
                <a:ea typeface="Josefin Sans" charset="0"/>
                <a:cs typeface="Josefin Sans" charset="0"/>
              </a:rPr>
              <a:t>Smoked</a:t>
            </a:r>
            <a:r>
              <a:rPr lang="es-ES_tradnl" sz="1500" baseline="30000" dirty="0" smtClean="0">
                <a:latin typeface="Josefin Sans" charset="0"/>
                <a:ea typeface="Josefin Sans" charset="0"/>
                <a:cs typeface="Josefin Sans" charset="0"/>
              </a:rPr>
              <a:t> wild </a:t>
            </a:r>
            <a:r>
              <a:rPr lang="es-ES_tradnl" sz="1500" baseline="30000" dirty="0" err="1" smtClean="0">
                <a:latin typeface="Josefin Sans" charset="0"/>
                <a:ea typeface="Josefin Sans" charset="0"/>
                <a:cs typeface="Josefin Sans" charset="0"/>
              </a:rPr>
              <a:t>salmon</a:t>
            </a:r>
            <a:r>
              <a:rPr lang="es-ES_tradnl" sz="1500" baseline="30000" dirty="0" smtClean="0">
                <a:latin typeface="Josefin Sans" charset="0"/>
                <a:ea typeface="Josefin Sans" charset="0"/>
                <a:cs typeface="Josefin Sans" charset="0"/>
              </a:rPr>
              <a:t> </a:t>
            </a:r>
          </a:p>
          <a:p>
            <a:pPr algn="ctr">
              <a:lnSpc>
                <a:spcPts val="1400"/>
              </a:lnSpc>
            </a:pPr>
            <a:r>
              <a:rPr lang="es-ES_tradnl" sz="1500" baseline="30000" dirty="0" err="1" smtClean="0">
                <a:latin typeface="Josefin Sans" charset="0"/>
                <a:ea typeface="Josefin Sans" charset="0"/>
                <a:cs typeface="Josefin Sans" charset="0"/>
              </a:rPr>
              <a:t>with</a:t>
            </a:r>
            <a:r>
              <a:rPr lang="es-ES_tradnl" sz="1500" baseline="30000" dirty="0" smtClean="0">
                <a:latin typeface="Josefin Sans" charset="0"/>
                <a:ea typeface="Josefin Sans" charset="0"/>
                <a:cs typeface="Josefin Sans" charset="0"/>
              </a:rPr>
              <a:t> </a:t>
            </a:r>
            <a:r>
              <a:rPr lang="es-ES_tradnl" sz="1500" baseline="30000" dirty="0" err="1" smtClean="0">
                <a:latin typeface="Josefin Sans" charset="0"/>
                <a:ea typeface="Josefin Sans" charset="0"/>
                <a:cs typeface="Josefin Sans" charset="0"/>
              </a:rPr>
              <a:t>blinis</a:t>
            </a:r>
            <a:r>
              <a:rPr lang="es-ES_tradnl" sz="1500" baseline="30000" dirty="0" smtClean="0">
                <a:latin typeface="Josefin Sans" charset="0"/>
                <a:ea typeface="Josefin Sans" charset="0"/>
                <a:cs typeface="Josefin Sans" charset="0"/>
              </a:rPr>
              <a:t> and </a:t>
            </a:r>
            <a:r>
              <a:rPr lang="es-ES_tradnl" sz="1500" baseline="30000" dirty="0" err="1" smtClean="0">
                <a:latin typeface="Josefin Sans" charset="0"/>
                <a:ea typeface="Josefin Sans" charset="0"/>
                <a:cs typeface="Josefin Sans" charset="0"/>
              </a:rPr>
              <a:t>garnish</a:t>
            </a:r>
            <a:endParaRPr lang="es-ES_tradnl" sz="1500" dirty="0">
              <a:latin typeface="Josefin Sans" charset="0"/>
              <a:ea typeface="Josefin Sans" charset="0"/>
              <a:cs typeface="Josefin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6608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445</TotalTime>
  <Words>266</Words>
  <Application>Microsoft Macintosh PowerPoint</Application>
  <PresentationFormat>Personalizado</PresentationFormat>
  <Paragraphs>88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Josefin Sans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Judit Prat Estape</dc:creator>
  <cp:lastModifiedBy>The Wittmore</cp:lastModifiedBy>
  <cp:revision>28</cp:revision>
  <cp:lastPrinted>2016-10-27T13:52:52Z</cp:lastPrinted>
  <dcterms:created xsi:type="dcterms:W3CDTF">2016-07-14T09:07:15Z</dcterms:created>
  <dcterms:modified xsi:type="dcterms:W3CDTF">2016-11-02T09:02:25Z</dcterms:modified>
</cp:coreProperties>
</file>